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Open Sauce" charset="1" panose="00000500000000000000"/>
      <p:regular r:id="rId14"/>
    </p:embeddedFont>
    <p:embeddedFont>
      <p:font typeface="Open Sauce Light" charset="1" panose="00000400000000000000"/>
      <p:regular r:id="rId15"/>
    </p:embeddedFont>
    <p:embeddedFont>
      <p:font typeface="Open Sauce Bold" charset="1" panose="000008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docs.google.com/spreadsheets/d/1DUF2isFWsqVSYhbaACYtbgcLi_YjDqpE3GLQIVgkKQg/edit#gid=69851113" TargetMode="External" Type="http://schemas.openxmlformats.org/officeDocument/2006/relationships/hyperlink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5265658" y="8108956"/>
            <a:ext cx="3228634" cy="2338494"/>
          </a:xfrm>
          <a:prstGeom prst="rect">
            <a:avLst/>
          </a:prstGeom>
          <a:solidFill>
            <a:srgbClr val="1A548F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6289463" y="9194502"/>
            <a:ext cx="974732" cy="190323"/>
            <a:chOff x="0" y="0"/>
            <a:chExt cx="2198440" cy="4292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5080"/>
              <a:ext cx="2198440" cy="434340"/>
            </a:xfrm>
            <a:custGeom>
              <a:avLst/>
              <a:gdLst/>
              <a:ahLst/>
              <a:cxnLst/>
              <a:rect r="r" b="b" t="t" l="l"/>
              <a:pathLst>
                <a:path h="434340" w="2198440">
                  <a:moveTo>
                    <a:pt x="2180660" y="187960"/>
                  </a:moveTo>
                  <a:lnTo>
                    <a:pt x="1919040" y="11430"/>
                  </a:lnTo>
                  <a:cubicBezTo>
                    <a:pt x="1901260" y="0"/>
                    <a:pt x="1878400" y="3810"/>
                    <a:pt x="1865700" y="21590"/>
                  </a:cubicBezTo>
                  <a:cubicBezTo>
                    <a:pt x="1854270" y="39370"/>
                    <a:pt x="1858081" y="62230"/>
                    <a:pt x="1875860" y="74930"/>
                  </a:cubicBezTo>
                  <a:lnTo>
                    <a:pt x="203461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2034610" y="257810"/>
                  </a:lnTo>
                  <a:lnTo>
                    <a:pt x="1875860" y="364490"/>
                  </a:lnTo>
                  <a:cubicBezTo>
                    <a:pt x="1858081" y="375920"/>
                    <a:pt x="1854270" y="400050"/>
                    <a:pt x="1865701" y="417830"/>
                  </a:cubicBezTo>
                  <a:cubicBezTo>
                    <a:pt x="1873320" y="429260"/>
                    <a:pt x="1884751" y="434340"/>
                    <a:pt x="1897451" y="434340"/>
                  </a:cubicBezTo>
                  <a:cubicBezTo>
                    <a:pt x="1905070" y="434340"/>
                    <a:pt x="1912690" y="431800"/>
                    <a:pt x="1919040" y="427990"/>
                  </a:cubicBezTo>
                  <a:lnTo>
                    <a:pt x="2181931" y="251460"/>
                  </a:lnTo>
                  <a:cubicBezTo>
                    <a:pt x="2192090" y="243840"/>
                    <a:pt x="2198440" y="232410"/>
                    <a:pt x="2198440" y="219710"/>
                  </a:cubicBezTo>
                  <a:cubicBezTo>
                    <a:pt x="2198440" y="207010"/>
                    <a:pt x="2192090" y="195580"/>
                    <a:pt x="2180660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8989060"/>
            <a:ext cx="1120498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Preparing data for analysis and forecasting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18288000" cy="8292326"/>
          </a:xfrm>
          <a:custGeom>
            <a:avLst/>
            <a:gdLst/>
            <a:ahLst/>
            <a:cxnLst/>
            <a:rect r="r" b="b" t="t" l="l"/>
            <a:pathLst>
              <a:path h="8292326" w="18288000">
                <a:moveTo>
                  <a:pt x="0" y="0"/>
                </a:moveTo>
                <a:lnTo>
                  <a:pt x="18288000" y="0"/>
                </a:lnTo>
                <a:lnTo>
                  <a:pt x="18288000" y="8292326"/>
                </a:lnTo>
                <a:lnTo>
                  <a:pt x="0" y="82923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580" r="0" b="-2358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50452" y="7058845"/>
            <a:ext cx="17434703" cy="835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23"/>
              </a:lnSpc>
            </a:pPr>
            <a:r>
              <a:rPr lang="en-US" sz="5436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MTA Daily Ridership Data Cleaning &amp; Preprocessing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1A54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529101" y="5133975"/>
            <a:ext cx="15229798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763502" y="1553370"/>
            <a:ext cx="12196716" cy="3035175"/>
            <a:chOff x="0" y="0"/>
            <a:chExt cx="16262288" cy="404690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38100"/>
              <a:ext cx="16262288" cy="7523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37"/>
                </a:lnSpc>
              </a:pPr>
              <a:r>
                <a:rPr lang="en-US" b="true" sz="3567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• OBJECTIVE: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009799"/>
              <a:ext cx="16262288" cy="30371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34"/>
                </a:lnSpc>
              </a:pPr>
              <a:r>
                <a:rPr lang="en-US" sz="3089">
                  <a:solidFill>
                    <a:srgbClr val="FFFFFF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 – Analyze and forecast daily ridership data from the Metropolitan Transportation Authority (MTA).</a:t>
              </a:r>
            </a:p>
            <a:p>
              <a:pPr algn="l">
                <a:lnSpc>
                  <a:spcPts val="4634"/>
                </a:lnSpc>
              </a:pPr>
              <a:r>
                <a:rPr lang="en-US" sz="3089">
                  <a:solidFill>
                    <a:srgbClr val="FFFFFF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 – Build a Tableau dashboard and comprehensive report to highlight trends and insights.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529101" y="5543550"/>
            <a:ext cx="1408268" cy="1254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80"/>
              </a:lnSpc>
            </a:pPr>
            <a:r>
              <a:rPr lang="en-US" sz="8800" b="true">
                <a:solidFill>
                  <a:srgbClr val="0D355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763502" y="5863381"/>
            <a:ext cx="12495623" cy="3633280"/>
            <a:chOff x="0" y="0"/>
            <a:chExt cx="16660831" cy="484437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38100"/>
              <a:ext cx="16660831" cy="7523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41"/>
                </a:lnSpc>
              </a:pPr>
              <a:r>
                <a:rPr lang="en-US" b="true" sz="357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• DATASET CONTEXT: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032595"/>
              <a:ext cx="16660831" cy="38117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35"/>
                </a:lnSpc>
              </a:pPr>
              <a:r>
                <a:rPr lang="en-US" sz="3090">
                  <a:solidFill>
                    <a:srgbClr val="FFFFFF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 – Covers multiple MTA agencies including NYCT, MTABC, LIRR, Metro-North, Access-A-Ride, and Bridges &amp; Tunnels.</a:t>
              </a:r>
            </a:p>
            <a:p>
              <a:pPr algn="l">
                <a:lnSpc>
                  <a:spcPts val="4635"/>
                </a:lnSpc>
              </a:pPr>
              <a:r>
                <a:rPr lang="en-US" sz="3090">
                  <a:solidFill>
                    <a:srgbClr val="FFFFFF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 – “The Metropolitan Transportation Authority (MTA) is a public-benefit corporation responsible for public transportation in New York…” </a:t>
              </a:r>
            </a:p>
          </p:txBody>
        </p:sp>
      </p:grpSp>
      <p:sp>
        <p:nvSpPr>
          <p:cNvPr name="AutoShape 10" id="10"/>
          <p:cNvSpPr/>
          <p:nvPr/>
        </p:nvSpPr>
        <p:spPr>
          <a:xfrm rot="0">
            <a:off x="16083171" y="8896643"/>
            <a:ext cx="2204829" cy="1390357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11" id="11"/>
          <p:cNvGrpSpPr/>
          <p:nvPr/>
        </p:nvGrpSpPr>
        <p:grpSpPr>
          <a:xfrm rot="0">
            <a:off x="16698220" y="9496660"/>
            <a:ext cx="974732" cy="190323"/>
            <a:chOff x="0" y="0"/>
            <a:chExt cx="2198440" cy="42926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-5080"/>
              <a:ext cx="2198440" cy="434340"/>
            </a:xfrm>
            <a:custGeom>
              <a:avLst/>
              <a:gdLst/>
              <a:ahLst/>
              <a:cxnLst/>
              <a:rect r="r" b="b" t="t" l="l"/>
              <a:pathLst>
                <a:path h="434340" w="2198440">
                  <a:moveTo>
                    <a:pt x="2180660" y="187960"/>
                  </a:moveTo>
                  <a:lnTo>
                    <a:pt x="1919040" y="11430"/>
                  </a:lnTo>
                  <a:cubicBezTo>
                    <a:pt x="1901260" y="0"/>
                    <a:pt x="1878400" y="3810"/>
                    <a:pt x="1865700" y="21590"/>
                  </a:cubicBezTo>
                  <a:cubicBezTo>
                    <a:pt x="1854270" y="39370"/>
                    <a:pt x="1858081" y="62230"/>
                    <a:pt x="1875860" y="74930"/>
                  </a:cubicBezTo>
                  <a:lnTo>
                    <a:pt x="203461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2034610" y="257810"/>
                  </a:lnTo>
                  <a:lnTo>
                    <a:pt x="1875860" y="364490"/>
                  </a:lnTo>
                  <a:cubicBezTo>
                    <a:pt x="1858081" y="375920"/>
                    <a:pt x="1854270" y="400050"/>
                    <a:pt x="1865701" y="417830"/>
                  </a:cubicBezTo>
                  <a:cubicBezTo>
                    <a:pt x="1873320" y="429260"/>
                    <a:pt x="1884751" y="434340"/>
                    <a:pt x="1897451" y="434340"/>
                  </a:cubicBezTo>
                  <a:cubicBezTo>
                    <a:pt x="1905070" y="434340"/>
                    <a:pt x="1912690" y="431800"/>
                    <a:pt x="1919040" y="427990"/>
                  </a:cubicBezTo>
                  <a:lnTo>
                    <a:pt x="2181931" y="251460"/>
                  </a:lnTo>
                  <a:cubicBezTo>
                    <a:pt x="2192090" y="243840"/>
                    <a:pt x="2198440" y="232410"/>
                    <a:pt x="2198440" y="219710"/>
                  </a:cubicBezTo>
                  <a:cubicBezTo>
                    <a:pt x="2198440" y="207010"/>
                    <a:pt x="2192090" y="195580"/>
                    <a:pt x="2180660" y="187960"/>
                  </a:cubicBezTo>
                  <a:close/>
                </a:path>
              </a:pathLst>
            </a:custGeom>
            <a:solidFill>
              <a:srgbClr val="1A548F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529101" y="1200676"/>
            <a:ext cx="1408268" cy="1254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80"/>
              </a:lnSpc>
            </a:pPr>
            <a:r>
              <a:rPr lang="en-US" sz="8800" b="true">
                <a:solidFill>
                  <a:srgbClr val="0D355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61610" y="-163327"/>
            <a:ext cx="7514569" cy="10596688"/>
            <a:chOff x="0" y="0"/>
            <a:chExt cx="10019425" cy="1412891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6404" t="0" r="26404" b="0"/>
            <a:stretch>
              <a:fillRect/>
            </a:stretch>
          </p:blipFill>
          <p:spPr>
            <a:xfrm flipH="false" flipV="false">
              <a:off x="0" y="0"/>
              <a:ext cx="10019425" cy="14128917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28700" y="1028700"/>
            <a:ext cx="8804702" cy="3351960"/>
            <a:chOff x="0" y="0"/>
            <a:chExt cx="11739603" cy="446928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66675"/>
              <a:ext cx="11739603" cy="32653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879"/>
                </a:lnSpc>
              </a:pPr>
              <a:r>
                <a:rPr lang="en-US" sz="75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Data Challenges &amp; Initial Issues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763160"/>
              <a:ext cx="11739603" cy="706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89"/>
                </a:lnSpc>
              </a:pPr>
              <a:r>
                <a:rPr lang="en-US" sz="3299" b="true">
                  <a:solidFill>
                    <a:srgbClr val="A8A8A8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• Common Data Problems Identified: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4524291"/>
            <a:ext cx="8343130" cy="2497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9"/>
              </a:lnSpc>
            </a:pPr>
            <a:r>
              <a:rPr lang="en-US" sz="26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– Missing values (e.g., ride_date_str, station_id, ridership counts)</a:t>
            </a:r>
          </a:p>
          <a:p>
            <a:pPr algn="l">
              <a:lnSpc>
                <a:spcPts val="4049"/>
              </a:lnSpc>
            </a:pPr>
            <a:r>
              <a:rPr lang="en-US" sz="26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– Negative or out-of-range numeric values</a:t>
            </a:r>
          </a:p>
          <a:p>
            <a:pPr algn="l">
              <a:lnSpc>
                <a:spcPts val="4049"/>
              </a:lnSpc>
            </a:pPr>
            <a:r>
              <a:rPr lang="en-US" sz="26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– Extra spaces in text fields</a:t>
            </a:r>
          </a:p>
          <a:p>
            <a:pPr algn="l">
              <a:lnSpc>
                <a:spcPts val="4049"/>
              </a:lnSpc>
            </a:pPr>
            <a:r>
              <a:rPr lang="en-US" sz="26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– Duplicate records</a:t>
            </a:r>
          </a:p>
        </p:txBody>
      </p:sp>
      <p:sp>
        <p:nvSpPr>
          <p:cNvPr name="AutoShape 8" id="8"/>
          <p:cNvSpPr/>
          <p:nvPr/>
        </p:nvSpPr>
        <p:spPr>
          <a:xfrm rot="0">
            <a:off x="8766306" y="8501660"/>
            <a:ext cx="2204829" cy="1794865"/>
          </a:xfrm>
          <a:prstGeom prst="rect">
            <a:avLst/>
          </a:prstGeom>
          <a:solidFill>
            <a:srgbClr val="1A548F"/>
          </a:solidFill>
        </p:spPr>
      </p:sp>
      <p:grpSp>
        <p:nvGrpSpPr>
          <p:cNvPr name="Group 9" id="9"/>
          <p:cNvGrpSpPr/>
          <p:nvPr/>
        </p:nvGrpSpPr>
        <p:grpSpPr>
          <a:xfrm rot="0">
            <a:off x="9371830" y="9294406"/>
            <a:ext cx="974732" cy="190323"/>
            <a:chOff x="0" y="0"/>
            <a:chExt cx="2198440" cy="42926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-5080"/>
              <a:ext cx="2198440" cy="434340"/>
            </a:xfrm>
            <a:custGeom>
              <a:avLst/>
              <a:gdLst/>
              <a:ahLst/>
              <a:cxnLst/>
              <a:rect r="r" b="b" t="t" l="l"/>
              <a:pathLst>
                <a:path h="434340" w="2198440">
                  <a:moveTo>
                    <a:pt x="2180660" y="187960"/>
                  </a:moveTo>
                  <a:lnTo>
                    <a:pt x="1919040" y="11430"/>
                  </a:lnTo>
                  <a:cubicBezTo>
                    <a:pt x="1901260" y="0"/>
                    <a:pt x="1878400" y="3810"/>
                    <a:pt x="1865700" y="21590"/>
                  </a:cubicBezTo>
                  <a:cubicBezTo>
                    <a:pt x="1854270" y="39370"/>
                    <a:pt x="1858081" y="62230"/>
                    <a:pt x="1875860" y="74930"/>
                  </a:cubicBezTo>
                  <a:lnTo>
                    <a:pt x="203461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2034610" y="257810"/>
                  </a:lnTo>
                  <a:lnTo>
                    <a:pt x="1875860" y="364490"/>
                  </a:lnTo>
                  <a:cubicBezTo>
                    <a:pt x="1858081" y="375920"/>
                    <a:pt x="1854270" y="400050"/>
                    <a:pt x="1865701" y="417830"/>
                  </a:cubicBezTo>
                  <a:cubicBezTo>
                    <a:pt x="1873320" y="429260"/>
                    <a:pt x="1884751" y="434340"/>
                    <a:pt x="1897451" y="434340"/>
                  </a:cubicBezTo>
                  <a:cubicBezTo>
                    <a:pt x="1905070" y="434340"/>
                    <a:pt x="1912690" y="431800"/>
                    <a:pt x="1919040" y="427990"/>
                  </a:cubicBezTo>
                  <a:lnTo>
                    <a:pt x="2181931" y="251460"/>
                  </a:lnTo>
                  <a:cubicBezTo>
                    <a:pt x="2192090" y="243840"/>
                    <a:pt x="2198440" y="232410"/>
                    <a:pt x="2198440" y="219710"/>
                  </a:cubicBezTo>
                  <a:cubicBezTo>
                    <a:pt x="2198440" y="207010"/>
                    <a:pt x="2192090" y="195580"/>
                    <a:pt x="2180660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64018" y="5704409"/>
            <a:ext cx="8804702" cy="2104185"/>
            <a:chOff x="0" y="0"/>
            <a:chExt cx="11739603" cy="280558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66675"/>
              <a:ext cx="11739603" cy="16016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879"/>
                </a:lnSpc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099460"/>
              <a:ext cx="11739603" cy="706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89"/>
                </a:lnSpc>
              </a:pPr>
              <a:r>
                <a:rPr lang="en-US" sz="3299" b="true">
                  <a:solidFill>
                    <a:srgbClr val="A8A8A8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• Impact: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7770495"/>
            <a:ext cx="6684702" cy="1487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9"/>
              </a:lnSpc>
            </a:pPr>
            <a:r>
              <a:rPr lang="en-US" sz="26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– Inconsistent, unreliable raw CSV input requires extensive cleaning before analysis.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61610" y="-163327"/>
            <a:ext cx="7514569" cy="10596688"/>
            <a:chOff x="0" y="0"/>
            <a:chExt cx="10019425" cy="1412891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3407" t="0" r="23407" b="0"/>
            <a:stretch>
              <a:fillRect/>
            </a:stretch>
          </p:blipFill>
          <p:spPr>
            <a:xfrm flipH="false" flipV="false">
              <a:off x="0" y="0"/>
              <a:ext cx="10019425" cy="14128917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89812" y="119503"/>
            <a:ext cx="8054188" cy="4197727"/>
            <a:chOff x="0" y="0"/>
            <a:chExt cx="10738918" cy="559697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66675"/>
              <a:ext cx="10738918" cy="45146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037"/>
                </a:lnSpc>
              </a:pPr>
              <a:r>
                <a:rPr lang="en-US" sz="6952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Staging &amp; Simulating Raw Data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961026"/>
              <a:ext cx="10738918" cy="6359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27"/>
                </a:lnSpc>
              </a:pPr>
              <a:r>
                <a:rPr lang="en-US" sz="2944" b="true">
                  <a:solidFill>
                    <a:srgbClr val="A8A8A8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• Dropping Existing Tables: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89812" y="4440660"/>
            <a:ext cx="8830496" cy="982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9"/>
              </a:lnSpc>
            </a:pPr>
            <a:r>
              <a:rPr lang="en-US" sz="26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– Ensured no residual data by dropping staging and cleaned tables.</a:t>
            </a:r>
          </a:p>
        </p:txBody>
      </p:sp>
      <p:sp>
        <p:nvSpPr>
          <p:cNvPr name="AutoShape 8" id="8"/>
          <p:cNvSpPr/>
          <p:nvPr/>
        </p:nvSpPr>
        <p:spPr>
          <a:xfrm rot="0">
            <a:off x="8766306" y="8501660"/>
            <a:ext cx="2204829" cy="1794865"/>
          </a:xfrm>
          <a:prstGeom prst="rect">
            <a:avLst/>
          </a:prstGeom>
          <a:solidFill>
            <a:srgbClr val="1A548F"/>
          </a:solidFill>
        </p:spPr>
      </p:sp>
      <p:grpSp>
        <p:nvGrpSpPr>
          <p:cNvPr name="Group 9" id="9"/>
          <p:cNvGrpSpPr/>
          <p:nvPr/>
        </p:nvGrpSpPr>
        <p:grpSpPr>
          <a:xfrm rot="0">
            <a:off x="9371830" y="9294406"/>
            <a:ext cx="974732" cy="190323"/>
            <a:chOff x="0" y="0"/>
            <a:chExt cx="2198440" cy="42926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-5080"/>
              <a:ext cx="2198440" cy="434340"/>
            </a:xfrm>
            <a:custGeom>
              <a:avLst/>
              <a:gdLst/>
              <a:ahLst/>
              <a:cxnLst/>
              <a:rect r="r" b="b" t="t" l="l"/>
              <a:pathLst>
                <a:path h="434340" w="2198440">
                  <a:moveTo>
                    <a:pt x="2180660" y="187960"/>
                  </a:moveTo>
                  <a:lnTo>
                    <a:pt x="1919040" y="11430"/>
                  </a:lnTo>
                  <a:cubicBezTo>
                    <a:pt x="1901260" y="0"/>
                    <a:pt x="1878400" y="3810"/>
                    <a:pt x="1865700" y="21590"/>
                  </a:cubicBezTo>
                  <a:cubicBezTo>
                    <a:pt x="1854270" y="39370"/>
                    <a:pt x="1858081" y="62230"/>
                    <a:pt x="1875860" y="74930"/>
                  </a:cubicBezTo>
                  <a:lnTo>
                    <a:pt x="203461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2034610" y="257810"/>
                  </a:lnTo>
                  <a:lnTo>
                    <a:pt x="1875860" y="364490"/>
                  </a:lnTo>
                  <a:cubicBezTo>
                    <a:pt x="1858081" y="375920"/>
                    <a:pt x="1854270" y="400050"/>
                    <a:pt x="1865701" y="417830"/>
                  </a:cubicBezTo>
                  <a:cubicBezTo>
                    <a:pt x="1873320" y="429260"/>
                    <a:pt x="1884751" y="434340"/>
                    <a:pt x="1897451" y="434340"/>
                  </a:cubicBezTo>
                  <a:cubicBezTo>
                    <a:pt x="1905070" y="434340"/>
                    <a:pt x="1912690" y="431800"/>
                    <a:pt x="1919040" y="427990"/>
                  </a:cubicBezTo>
                  <a:lnTo>
                    <a:pt x="2181931" y="251460"/>
                  </a:lnTo>
                  <a:cubicBezTo>
                    <a:pt x="2192090" y="243840"/>
                    <a:pt x="2198440" y="232410"/>
                    <a:pt x="2198440" y="219710"/>
                  </a:cubicBezTo>
                  <a:cubicBezTo>
                    <a:pt x="2198440" y="207010"/>
                    <a:pt x="2192090" y="195580"/>
                    <a:pt x="2180660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54493" y="2396365"/>
            <a:ext cx="8804702" cy="1217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79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1028700" y="5523455"/>
            <a:ext cx="8804702" cy="2050845"/>
            <a:chOff x="0" y="0"/>
            <a:chExt cx="11739603" cy="273446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66675"/>
              <a:ext cx="11739603" cy="16016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879"/>
                </a:lnSpc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2108985"/>
              <a:ext cx="11739603" cy="625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99"/>
                </a:lnSpc>
              </a:pPr>
              <a:r>
                <a:rPr lang="en-US" sz="2999" b="true">
                  <a:solidFill>
                    <a:srgbClr val="A8A8A8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• Creating a Staging Table: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89812" y="6019287"/>
            <a:ext cx="8079982" cy="982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9"/>
              </a:lnSpc>
            </a:pPr>
            <a:r>
              <a:rPr lang="en-US" sz="26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– Simulated raw CSV import with fields like ride_date_str, station_id, daily_ridership, etc.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89812" y="3944828"/>
            <a:ext cx="8804702" cy="2050845"/>
            <a:chOff x="0" y="0"/>
            <a:chExt cx="11739603" cy="2734460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66675"/>
              <a:ext cx="11739603" cy="16016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879"/>
                </a:lnSpc>
              </a:pP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2108985"/>
              <a:ext cx="11739603" cy="625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99"/>
                </a:lnSpc>
              </a:pPr>
              <a:r>
                <a:rPr lang="en-US" sz="2999" b="true">
                  <a:solidFill>
                    <a:srgbClr val="A8A8A8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• Inserting Sample Data: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89812" y="7593350"/>
            <a:ext cx="7676495" cy="2497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9"/>
              </a:lnSpc>
            </a:pPr>
            <a:r>
              <a:rPr lang="en-US" sz="26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– Sample rows purposely included missing data, negative values, extra spaces, and duplicates</a:t>
            </a:r>
          </a:p>
          <a:p>
            <a:pPr algn="l">
              <a:lnSpc>
                <a:spcPts val="4049"/>
              </a:lnSpc>
            </a:pPr>
            <a:r>
              <a:rPr lang="en-US" sz="26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– This mimics real-world issues encountered during data collection.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01464" y="528675"/>
            <a:ext cx="12576897" cy="2465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79"/>
              </a:lnSpc>
            </a:pPr>
            <a:r>
              <a:rPr lang="en-US" sz="75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Data Cleaning &amp; Transformation Process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16083171" y="0"/>
            <a:ext cx="2204829" cy="1794865"/>
          </a:xfrm>
          <a:prstGeom prst="rect">
            <a:avLst/>
          </a:prstGeom>
          <a:solidFill>
            <a:srgbClr val="1A548F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6698220" y="802271"/>
            <a:ext cx="974732" cy="190323"/>
            <a:chOff x="0" y="0"/>
            <a:chExt cx="2198440" cy="4292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-5080"/>
              <a:ext cx="2198440" cy="434340"/>
            </a:xfrm>
            <a:custGeom>
              <a:avLst/>
              <a:gdLst/>
              <a:ahLst/>
              <a:cxnLst/>
              <a:rect r="r" b="b" t="t" l="l"/>
              <a:pathLst>
                <a:path h="434340" w="2198440">
                  <a:moveTo>
                    <a:pt x="2180660" y="187960"/>
                  </a:moveTo>
                  <a:lnTo>
                    <a:pt x="1919040" y="11430"/>
                  </a:lnTo>
                  <a:cubicBezTo>
                    <a:pt x="1901260" y="0"/>
                    <a:pt x="1878400" y="3810"/>
                    <a:pt x="1865700" y="21590"/>
                  </a:cubicBezTo>
                  <a:cubicBezTo>
                    <a:pt x="1854270" y="39370"/>
                    <a:pt x="1858081" y="62230"/>
                    <a:pt x="1875860" y="74930"/>
                  </a:cubicBezTo>
                  <a:lnTo>
                    <a:pt x="203461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2034610" y="257810"/>
                  </a:lnTo>
                  <a:lnTo>
                    <a:pt x="1875860" y="364490"/>
                  </a:lnTo>
                  <a:cubicBezTo>
                    <a:pt x="1858081" y="375920"/>
                    <a:pt x="1854270" y="400050"/>
                    <a:pt x="1865701" y="417830"/>
                  </a:cubicBezTo>
                  <a:cubicBezTo>
                    <a:pt x="1873320" y="429260"/>
                    <a:pt x="1884751" y="434340"/>
                    <a:pt x="1897451" y="434340"/>
                  </a:cubicBezTo>
                  <a:cubicBezTo>
                    <a:pt x="1905070" y="434340"/>
                    <a:pt x="1912690" y="431800"/>
                    <a:pt x="1919040" y="427990"/>
                  </a:cubicBezTo>
                  <a:lnTo>
                    <a:pt x="2181931" y="251460"/>
                  </a:lnTo>
                  <a:cubicBezTo>
                    <a:pt x="2192090" y="243840"/>
                    <a:pt x="2198440" y="232410"/>
                    <a:pt x="2198440" y="219710"/>
                  </a:cubicBezTo>
                  <a:cubicBezTo>
                    <a:pt x="2198440" y="207010"/>
                    <a:pt x="2192090" y="195580"/>
                    <a:pt x="2180660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50885" y="3861805"/>
            <a:ext cx="5518751" cy="4348258"/>
            <a:chOff x="0" y="0"/>
            <a:chExt cx="7358335" cy="579767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001670"/>
              <a:ext cx="7358335" cy="508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b="true" sz="2400">
                  <a:solidFill>
                    <a:srgbClr val="A8A8A8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• CONVERSION &amp; FILTERING: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820037"/>
              <a:ext cx="7358335" cy="39776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49"/>
                </a:lnSpc>
              </a:pPr>
              <a:r>
                <a:rPr lang="en-US" sz="2699" b="true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– Converted ride_date_str to DATE (excluding rows with missing or empty dates).</a:t>
              </a:r>
            </a:p>
            <a:p>
              <a:pPr algn="l">
                <a:lnSpc>
                  <a:spcPts val="4049"/>
                </a:lnSpc>
              </a:pPr>
              <a:r>
                <a:rPr lang="en-US" sz="2699" b="true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– Filtered out rows missing critical identifiers such as station_id.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28575"/>
              <a:ext cx="1025135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60"/>
                </a:lnSpc>
              </a:pPr>
              <a:r>
                <a:rPr lang="en-US" sz="3200">
                  <a:solidFill>
                    <a:srgbClr val="000000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01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169636" y="3861805"/>
            <a:ext cx="5021436" cy="5357908"/>
            <a:chOff x="0" y="0"/>
            <a:chExt cx="6695248" cy="714387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001670"/>
              <a:ext cx="6695248" cy="508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b="true" sz="2400">
                  <a:solidFill>
                    <a:srgbClr val="A8A8A8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• NUMERIC &amp; TEXT CLEANING: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820037"/>
              <a:ext cx="6695248" cy="53238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49"/>
                </a:lnSpc>
              </a:pPr>
              <a:r>
                <a:rPr lang="en-US" sz="2699" b="true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– Used CASE statements to set NULL/negative ridership values to 0 and cap extreme values (e.g., daily_ridership &gt; 100000 capped at 100000).</a:t>
              </a:r>
            </a:p>
            <a:p>
              <a:pPr algn="l">
                <a:lnSpc>
                  <a:spcPts val="4049"/>
                </a:lnSpc>
              </a:pPr>
              <a:r>
                <a:rPr lang="en-US" sz="2699" b="true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– Employed TRIM() to remove extra spaces from text fields.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28575"/>
              <a:ext cx="932756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60"/>
                </a:lnSpc>
              </a:pPr>
              <a:r>
                <a:rPr lang="en-US" sz="3200">
                  <a:solidFill>
                    <a:srgbClr val="000000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02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467426" y="3861805"/>
            <a:ext cx="6820574" cy="5862733"/>
            <a:chOff x="0" y="0"/>
            <a:chExt cx="9094099" cy="7816977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1001670"/>
              <a:ext cx="9094099" cy="508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b="true" sz="2400">
                  <a:solidFill>
                    <a:srgbClr val="A8A8A8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• DUPLICATE REMOVAL: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820037"/>
              <a:ext cx="9094099" cy="59969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49"/>
                </a:lnSpc>
              </a:pPr>
              <a:r>
                <a:rPr lang="en-US" sz="2699" b="true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– Applied a window function (ROW_NUMBER()) to remove duplicate entries.</a:t>
              </a:r>
            </a:p>
            <a:p>
              <a:pPr algn="l">
                <a:lnSpc>
                  <a:spcPts val="4049"/>
                </a:lnSpc>
              </a:pPr>
              <a:r>
                <a:rPr lang="en-US" sz="2699" b="true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– Final cleaned data inserted into a table with a composite primary key (ride_date, station_id).</a:t>
              </a:r>
            </a:p>
            <a:p>
              <a:pPr algn="l">
                <a:lnSpc>
                  <a:spcPts val="4049"/>
                </a:lnSpc>
              </a:pPr>
              <a:r>
                <a:rPr lang="en-US" sz="2699" b="true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– “SQL allows users to extract specific information from large datasets efficiently by using commands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28575"/>
              <a:ext cx="1266955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60"/>
                </a:lnSpc>
              </a:pPr>
              <a:r>
                <a:rPr lang="en-US" sz="3200">
                  <a:solidFill>
                    <a:srgbClr val="000000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61610" y="-163327"/>
            <a:ext cx="7514569" cy="10596688"/>
            <a:chOff x="0" y="0"/>
            <a:chExt cx="10019425" cy="1412891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6469" t="0" r="26469" b="0"/>
            <a:stretch>
              <a:fillRect/>
            </a:stretch>
          </p:blipFill>
          <p:spPr>
            <a:xfrm flipH="false" flipV="false">
              <a:off x="0" y="0"/>
              <a:ext cx="10019425" cy="14128917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28700" y="756"/>
            <a:ext cx="8804702" cy="4607990"/>
            <a:chOff x="0" y="0"/>
            <a:chExt cx="11739603" cy="614398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66675"/>
              <a:ext cx="11739603" cy="49290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879"/>
                </a:lnSpc>
              </a:pPr>
              <a:r>
                <a:rPr lang="en-US" sz="75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Performance Optimization &amp; Quality Checks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5426860"/>
              <a:ext cx="11739603" cy="7171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19"/>
                </a:lnSpc>
              </a:pPr>
              <a:r>
                <a:rPr lang="en-US" sz="3399" b="true">
                  <a:solidFill>
                    <a:srgbClr val="A8A8A8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• Indexing: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4792718"/>
            <a:ext cx="8343130" cy="982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9"/>
              </a:lnSpc>
            </a:pPr>
            <a:r>
              <a:rPr lang="en-US" sz="26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– Created indexes on key columns (station_id and ride_date) to enhance query performance.</a:t>
            </a:r>
          </a:p>
        </p:txBody>
      </p:sp>
      <p:sp>
        <p:nvSpPr>
          <p:cNvPr name="AutoShape 8" id="8"/>
          <p:cNvSpPr/>
          <p:nvPr/>
        </p:nvSpPr>
        <p:spPr>
          <a:xfrm rot="0">
            <a:off x="8766306" y="8501660"/>
            <a:ext cx="2204829" cy="1794865"/>
          </a:xfrm>
          <a:prstGeom prst="rect">
            <a:avLst/>
          </a:prstGeom>
          <a:solidFill>
            <a:srgbClr val="1A548F"/>
          </a:solidFill>
        </p:spPr>
      </p:sp>
      <p:grpSp>
        <p:nvGrpSpPr>
          <p:cNvPr name="Group 9" id="9"/>
          <p:cNvGrpSpPr/>
          <p:nvPr/>
        </p:nvGrpSpPr>
        <p:grpSpPr>
          <a:xfrm rot="0">
            <a:off x="9371830" y="9294406"/>
            <a:ext cx="974732" cy="190323"/>
            <a:chOff x="0" y="0"/>
            <a:chExt cx="2198440" cy="42926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-5080"/>
              <a:ext cx="2198440" cy="434340"/>
            </a:xfrm>
            <a:custGeom>
              <a:avLst/>
              <a:gdLst/>
              <a:ahLst/>
              <a:cxnLst/>
              <a:rect r="r" b="b" t="t" l="l"/>
              <a:pathLst>
                <a:path h="434340" w="2198440">
                  <a:moveTo>
                    <a:pt x="2180660" y="187960"/>
                  </a:moveTo>
                  <a:lnTo>
                    <a:pt x="1919040" y="11430"/>
                  </a:lnTo>
                  <a:cubicBezTo>
                    <a:pt x="1901260" y="0"/>
                    <a:pt x="1878400" y="3810"/>
                    <a:pt x="1865700" y="21590"/>
                  </a:cubicBezTo>
                  <a:cubicBezTo>
                    <a:pt x="1854270" y="39370"/>
                    <a:pt x="1858081" y="62230"/>
                    <a:pt x="1875860" y="74930"/>
                  </a:cubicBezTo>
                  <a:lnTo>
                    <a:pt x="203461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2034610" y="257810"/>
                  </a:lnTo>
                  <a:lnTo>
                    <a:pt x="1875860" y="364490"/>
                  </a:lnTo>
                  <a:cubicBezTo>
                    <a:pt x="1858081" y="375920"/>
                    <a:pt x="1854270" y="400050"/>
                    <a:pt x="1865701" y="417830"/>
                  </a:cubicBezTo>
                  <a:cubicBezTo>
                    <a:pt x="1873320" y="429260"/>
                    <a:pt x="1884751" y="434340"/>
                    <a:pt x="1897451" y="434340"/>
                  </a:cubicBezTo>
                  <a:cubicBezTo>
                    <a:pt x="1905070" y="434340"/>
                    <a:pt x="1912690" y="431800"/>
                    <a:pt x="1919040" y="427990"/>
                  </a:cubicBezTo>
                  <a:lnTo>
                    <a:pt x="2181931" y="251460"/>
                  </a:lnTo>
                  <a:cubicBezTo>
                    <a:pt x="2192090" y="243840"/>
                    <a:pt x="2198440" y="232410"/>
                    <a:pt x="2198440" y="219710"/>
                  </a:cubicBezTo>
                  <a:cubicBezTo>
                    <a:pt x="2198440" y="207010"/>
                    <a:pt x="2192090" y="195580"/>
                    <a:pt x="2180660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28700" y="4608746"/>
            <a:ext cx="8804702" cy="2104185"/>
            <a:chOff x="0" y="0"/>
            <a:chExt cx="11739603" cy="280558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66675"/>
              <a:ext cx="11739603" cy="16016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879"/>
                </a:lnSpc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099460"/>
              <a:ext cx="11739603" cy="706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89"/>
                </a:lnSpc>
              </a:pPr>
              <a:r>
                <a:rPr lang="en-US" sz="3299" b="true">
                  <a:solidFill>
                    <a:srgbClr val="A8A8A8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• Data Quality Checks: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6895177"/>
            <a:ext cx="7737606" cy="3002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9"/>
              </a:lnSpc>
            </a:pPr>
            <a:r>
              <a:rPr lang="en-US" sz="26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– Verified no default dates (e.g., '1900-01-01') remain.</a:t>
            </a:r>
          </a:p>
          <a:p>
            <a:pPr algn="l">
              <a:lnSpc>
                <a:spcPts val="4049"/>
              </a:lnSpc>
            </a:pPr>
            <a:r>
              <a:rPr lang="en-US" sz="26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– Ensured text fields are properly trimmed (no leading/trailing spaces).</a:t>
            </a:r>
          </a:p>
          <a:p>
            <a:pPr algn="l">
              <a:lnSpc>
                <a:spcPts val="4049"/>
              </a:lnSpc>
            </a:pPr>
            <a:r>
              <a:rPr lang="en-US" sz="26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– Identified any anomalous ridership values (0 or capped at 100000) for further review.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0325922" cy="10287000"/>
          </a:xfrm>
          <a:prstGeom prst="rect">
            <a:avLst/>
          </a:prstGeom>
          <a:solidFill>
            <a:srgbClr val="000000">
              <a:alpha val="2745"/>
            </a:srgbClr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236915" y="3737648"/>
            <a:ext cx="8743570" cy="5825403"/>
          </a:xfrm>
          <a:custGeom>
            <a:avLst/>
            <a:gdLst/>
            <a:ahLst/>
            <a:cxnLst/>
            <a:rect r="r" b="b" t="t" l="l"/>
            <a:pathLst>
              <a:path h="5825403" w="8743570">
                <a:moveTo>
                  <a:pt x="0" y="0"/>
                </a:moveTo>
                <a:lnTo>
                  <a:pt x="8743570" y="0"/>
                </a:lnTo>
                <a:lnTo>
                  <a:pt x="8743570" y="5825403"/>
                </a:lnTo>
                <a:lnTo>
                  <a:pt x="0" y="58254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1" r="0" b="-3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60089" y="24168"/>
            <a:ext cx="9297222" cy="371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79"/>
              </a:lnSpc>
            </a:pPr>
            <a:r>
              <a:rPr lang="en-US" sz="75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Data Analysis &amp; Forecasting Roadmap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645482" y="365250"/>
            <a:ext cx="5705674" cy="2454151"/>
            <a:chOff x="0" y="0"/>
            <a:chExt cx="7607565" cy="327220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38100"/>
              <a:ext cx="7607565" cy="7523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37"/>
                </a:lnSpc>
              </a:pPr>
              <a:r>
                <a:rPr lang="en-US" b="true" sz="3567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• CLEANED DATASET: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009799"/>
              <a:ext cx="7607565" cy="22624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34"/>
                </a:lnSpc>
              </a:pPr>
              <a:r>
                <a:rPr lang="en-US" sz="3089">
                  <a:solidFill>
                    <a:srgbClr val="000000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 – Ready for in-depth analysis using SQL and Python (pandas, Matplotlib).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645482" y="3259938"/>
            <a:ext cx="5705674" cy="4197225"/>
            <a:chOff x="0" y="0"/>
            <a:chExt cx="7607565" cy="559630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7607565" cy="7523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37"/>
                </a:lnSpc>
              </a:pPr>
              <a:r>
                <a:rPr lang="en-US" b="true" sz="3567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• ANALYSIS GOALS: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009799"/>
              <a:ext cx="7607565" cy="4586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34"/>
                </a:lnSpc>
              </a:pPr>
              <a:r>
                <a:rPr lang="en-US" sz="3089">
                  <a:solidFill>
                    <a:srgbClr val="000000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– Uncover trends in ridership across different MTA agencies.</a:t>
              </a:r>
            </a:p>
            <a:p>
              <a:pPr algn="l">
                <a:lnSpc>
                  <a:spcPts val="4634"/>
                </a:lnSpc>
              </a:pPr>
              <a:r>
                <a:rPr lang="en-US" sz="3089">
                  <a:solidFill>
                    <a:srgbClr val="000000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 – Build a forecasting model to predict future ridership patterns.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645482" y="7895314"/>
            <a:ext cx="7618213" cy="1951998"/>
            <a:chOff x="0" y="0"/>
            <a:chExt cx="10157617" cy="2602663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19050"/>
              <a:ext cx="10157617" cy="5523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62"/>
                </a:lnSpc>
              </a:pPr>
              <a:r>
                <a:rPr lang="en-US" b="true" sz="2663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• FINAL DELIVERABLES: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758321"/>
              <a:ext cx="10157617" cy="1844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59"/>
                </a:lnSpc>
              </a:pPr>
              <a:r>
                <a:rPr lang="en-US" sz="2506">
                  <a:solidFill>
                    <a:srgbClr val="000000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 – A Tableau dashboard showcasing key insights.</a:t>
              </a:r>
            </a:p>
            <a:p>
              <a:pPr algn="l">
                <a:lnSpc>
                  <a:spcPts val="3759"/>
                </a:lnSpc>
              </a:pPr>
              <a:r>
                <a:rPr lang="en-US" sz="2506">
                  <a:solidFill>
                    <a:srgbClr val="000000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 – A comprehensive report summarizing the methodology, findings, and forecasting outcomes.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54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38679" y="4195862"/>
            <a:ext cx="6467455" cy="2465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79"/>
              </a:lnSpc>
            </a:pPr>
            <a:r>
              <a:rPr lang="en-US" sz="75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Summary &amp; Next Steps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16083171" y="0"/>
            <a:ext cx="2204829" cy="1390357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6698220" y="600017"/>
            <a:ext cx="974732" cy="190323"/>
            <a:chOff x="0" y="0"/>
            <a:chExt cx="2198440" cy="4292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-5080"/>
              <a:ext cx="2198440" cy="434340"/>
            </a:xfrm>
            <a:custGeom>
              <a:avLst/>
              <a:gdLst/>
              <a:ahLst/>
              <a:cxnLst/>
              <a:rect r="r" b="b" t="t" l="l"/>
              <a:pathLst>
                <a:path h="434340" w="2198440">
                  <a:moveTo>
                    <a:pt x="2180660" y="187960"/>
                  </a:moveTo>
                  <a:lnTo>
                    <a:pt x="1919040" y="11430"/>
                  </a:lnTo>
                  <a:cubicBezTo>
                    <a:pt x="1901260" y="0"/>
                    <a:pt x="1878400" y="3810"/>
                    <a:pt x="1865700" y="21590"/>
                  </a:cubicBezTo>
                  <a:cubicBezTo>
                    <a:pt x="1854270" y="39370"/>
                    <a:pt x="1858081" y="62230"/>
                    <a:pt x="1875860" y="74930"/>
                  </a:cubicBezTo>
                  <a:lnTo>
                    <a:pt x="203461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2034610" y="257810"/>
                  </a:lnTo>
                  <a:lnTo>
                    <a:pt x="1875860" y="364490"/>
                  </a:lnTo>
                  <a:cubicBezTo>
                    <a:pt x="1858081" y="375920"/>
                    <a:pt x="1854270" y="400050"/>
                    <a:pt x="1865701" y="417830"/>
                  </a:cubicBezTo>
                  <a:cubicBezTo>
                    <a:pt x="1873320" y="429260"/>
                    <a:pt x="1884751" y="434340"/>
                    <a:pt x="1897451" y="434340"/>
                  </a:cubicBezTo>
                  <a:cubicBezTo>
                    <a:pt x="1905070" y="434340"/>
                    <a:pt x="1912690" y="431800"/>
                    <a:pt x="1919040" y="427990"/>
                  </a:cubicBezTo>
                  <a:lnTo>
                    <a:pt x="2181931" y="251460"/>
                  </a:lnTo>
                  <a:cubicBezTo>
                    <a:pt x="2192090" y="243840"/>
                    <a:pt x="2198440" y="232410"/>
                    <a:pt x="2198440" y="219710"/>
                  </a:cubicBezTo>
                  <a:cubicBezTo>
                    <a:pt x="2198440" y="207010"/>
                    <a:pt x="2192090" y="195580"/>
                    <a:pt x="2180660" y="187960"/>
                  </a:cubicBezTo>
                  <a:close/>
                </a:path>
              </a:pathLst>
            </a:custGeom>
            <a:solidFill>
              <a:srgbClr val="1A548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8585648" y="5462052"/>
            <a:ext cx="6467455" cy="4581080"/>
            <a:chOff x="0" y="0"/>
            <a:chExt cx="8623273" cy="610810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1421797" y="180977"/>
              <a:ext cx="7201475" cy="508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b="true" sz="240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CONCLUSION: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421797" y="1180507"/>
              <a:ext cx="7201475" cy="4927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49"/>
                </a:lnSpc>
              </a:pPr>
              <a:r>
                <a:rPr lang="en-US" sz="2499">
                  <a:solidFill>
                    <a:srgbClr val="FFFFFF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• Clean, reliable data is the foundation for extracting meaningful insights</a:t>
              </a:r>
              <a:r>
                <a:rPr lang="en-US" sz="2499">
                  <a:solidFill>
                    <a:srgbClr val="FFFFFF"/>
                  </a:solidFill>
                  <a:latin typeface="Open Sauce Light"/>
                  <a:ea typeface="Open Sauce Light"/>
                  <a:cs typeface="Open Sauce Light"/>
                  <a:sym typeface="Open Sauce Light"/>
                  <a:hlinkClick r:id="rId2" tooltip="https://docs.google.com/spreadsheets/d/1DUF2isFWsqVSYhbaACYtbgcLi_YjDqpE3GLQIVgkKQg/edit#gid=69851113"/>
                </a:rPr>
                <a:t>.</a:t>
              </a:r>
            </a:p>
            <a:p>
              <a:pPr algn="l">
                <a:lnSpc>
                  <a:spcPts val="3749"/>
                </a:lnSpc>
              </a:pPr>
              <a:r>
                <a:rPr lang="en-US" sz="2499">
                  <a:solidFill>
                    <a:srgbClr val="FFFFFF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• With a clear set of analysis questions and initial visualizations, we’re poised to uncover trends that will drive informed decisions and successful forecasting.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88683" cy="824052"/>
            </a:xfrm>
            <a:custGeom>
              <a:avLst/>
              <a:gdLst/>
              <a:ahLst/>
              <a:cxnLst/>
              <a:rect r="r" b="b" t="t" l="l"/>
              <a:pathLst>
                <a:path h="824052" w="888683">
                  <a:moveTo>
                    <a:pt x="0" y="0"/>
                  </a:moveTo>
                  <a:lnTo>
                    <a:pt x="888683" y="0"/>
                  </a:lnTo>
                  <a:lnTo>
                    <a:pt x="888683" y="824052"/>
                  </a:lnTo>
                  <a:lnTo>
                    <a:pt x="0" y="8240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942748" y="281465"/>
            <a:ext cx="5753254" cy="5007601"/>
            <a:chOff x="0" y="0"/>
            <a:chExt cx="7671006" cy="6676801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1100152" y="103617"/>
              <a:ext cx="6570854" cy="457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46"/>
                </a:lnSpc>
              </a:pPr>
              <a:r>
                <a:rPr lang="en-US" b="true" sz="2189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RECAP: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100152" y="1011449"/>
              <a:ext cx="6570854" cy="56653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34"/>
                </a:lnSpc>
              </a:pPr>
              <a:r>
                <a:rPr lang="en-US" sz="2289">
                  <a:solidFill>
                    <a:srgbClr val="FFFFFF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• Successfully tackled major data challenges with a robust SQL cleaning process, addressing issues like missing values, negative/out-of-range numbers, extra spaces, and duplicates.</a:t>
              </a:r>
            </a:p>
            <a:p>
              <a:pPr algn="l">
                <a:lnSpc>
                  <a:spcPts val="3434"/>
                </a:lnSpc>
              </a:pPr>
              <a:r>
                <a:rPr lang="en-US" sz="2289">
                  <a:solidFill>
                    <a:srgbClr val="FFFFFF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• Utilized powerful SQL tools (SELECT, WHERE, ORDER BY, subqueries) to ensure data integrity and prepare a reliable dataset.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83356" cy="683356"/>
            </a:xfrm>
            <a:custGeom>
              <a:avLst/>
              <a:gdLst/>
              <a:ahLst/>
              <a:cxnLst/>
              <a:rect r="r" b="b" t="t" l="l"/>
              <a:pathLst>
                <a:path h="683356" w="683356">
                  <a:moveTo>
                    <a:pt x="0" y="0"/>
                  </a:moveTo>
                  <a:lnTo>
                    <a:pt x="683356" y="0"/>
                  </a:lnTo>
                  <a:lnTo>
                    <a:pt x="683356" y="683356"/>
                  </a:lnTo>
                  <a:lnTo>
                    <a:pt x="0" y="6833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DAGfj3utwzE</dc:identifier>
  <dcterms:modified xsi:type="dcterms:W3CDTF">2011-08-01T06:04:30Z</dcterms:modified>
  <cp:revision>1</cp:revision>
  <dc:title>MTA Daily Ridership Data Cleaning &amp; Preprocessing</dc:title>
</cp:coreProperties>
</file>